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502" r:id="rId3"/>
    <p:sldId id="528" r:id="rId4"/>
    <p:sldId id="503" r:id="rId5"/>
    <p:sldId id="498" r:id="rId6"/>
    <p:sldId id="505" r:id="rId7"/>
    <p:sldId id="504" r:id="rId8"/>
    <p:sldId id="506" r:id="rId9"/>
    <p:sldId id="508" r:id="rId10"/>
    <p:sldId id="509" r:id="rId11"/>
    <p:sldId id="507" r:id="rId12"/>
    <p:sldId id="526" r:id="rId13"/>
    <p:sldId id="510" r:id="rId14"/>
    <p:sldId id="511" r:id="rId15"/>
    <p:sldId id="515" r:id="rId16"/>
    <p:sldId id="517" r:id="rId17"/>
    <p:sldId id="516" r:id="rId18"/>
    <p:sldId id="518" r:id="rId19"/>
    <p:sldId id="519" r:id="rId20"/>
    <p:sldId id="520" r:id="rId21"/>
    <p:sldId id="521" r:id="rId22"/>
    <p:sldId id="522" r:id="rId23"/>
    <p:sldId id="523" r:id="rId24"/>
    <p:sldId id="524" r:id="rId25"/>
    <p:sldId id="527" r:id="rId26"/>
    <p:sldId id="525" r:id="rId27"/>
    <p:sldId id="529" r:id="rId28"/>
    <p:sldId id="530" r:id="rId29"/>
    <p:sldId id="531" r:id="rId30"/>
    <p:sldId id="532" r:id="rId31"/>
    <p:sldId id="533" r:id="rId32"/>
    <p:sldId id="534" r:id="rId33"/>
    <p:sldId id="535" r:id="rId34"/>
    <p:sldId id="539" r:id="rId35"/>
    <p:sldId id="536" r:id="rId36"/>
    <p:sldId id="537" r:id="rId37"/>
    <p:sldId id="53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2" y="2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4CCD-EA9D-49BF-B5C8-ACDF8DD749B8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935FB-6F2B-41B0-BD4B-6412D0DDE9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2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935FB-6F2B-41B0-BD4B-6412D0DDE9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92F0-1F71-EBFC-B2F6-95348EE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EEEB2B-24DD-0116-4F47-CDC8AAA80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5AA5C-0080-E996-CF21-36E4DA8F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86951-20FF-44E7-07B0-FA8486E5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3E4DA-4F2A-F5BC-6046-E95E14FD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F0892-85FD-428F-50F8-7B2FCC77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73C2C5-AFC9-929B-7D90-2D1E13886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4662B-E529-D2FA-5C8D-8972166F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EB9C9-17B9-B515-7699-DF05ACB6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5DE26-8D7A-84FB-1F67-0EE4CC25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3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049C94-9A9C-ACD6-3B9A-27602DF6D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66AA35-96CD-E7D0-4CF0-0B811D90C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6D3E5-F168-3DB4-24EC-B3777831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347A0-0A6A-6BA2-C59E-85625B9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57DD55-7A6A-81E6-9C3F-42D25BD1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03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3359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637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662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85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342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33330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80325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150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6A1DD-3EFE-636F-9D69-571DC91F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D6982-926E-D4D7-C09E-89EA834E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2920B-7CDF-9564-980E-E3702E0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E51BC-C0B4-7A2F-3DAF-A9CBC9FA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7AB51-729D-DCF1-494B-DC5411E6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0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880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5523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1677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02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11F8-DAEC-F886-1D55-FF36CD0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A57D42-3856-B319-5C1F-A9EA7D5B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E5D6F-40F2-B45B-EDE9-F193F292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AB84A-F4B2-BA8B-5F44-425B641E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9DB9C-6134-C94F-00B9-06B41D93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BD784-87DD-C3C9-0844-2A7C59DC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0FABED-57CE-51A7-4347-398F43A2E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69F7A1-EDD9-844D-8E1D-28F8A1FC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026BA4-08DB-8FDB-C558-C2B4EAA8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4F30B-BF38-0FE8-B788-1E44B7BB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1AFD1-F81F-B830-E055-686766F0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6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EFDF2-EDB6-AF8A-6D51-49166EF7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ECEAD-447C-DCA8-FA1B-F5AEA859F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288942-CB08-DBCD-A4AD-3EC926A7C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28FD67-1D2C-9D77-C968-368B3F495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93EF49-44EB-D2FA-29AC-54632A423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E83C95-D931-265E-A824-1B2C948D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7054D7-DA7E-1ACB-0667-32351F2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1BEBF4-C4B9-80EC-6592-DCF30588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85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A4396-E872-5FCE-30E9-42CE05F8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15893D-C462-4E5E-14B7-3C4FBC5C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C0DE85-5A27-5E84-8D25-AFEB52C5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E8B748-441E-9DF0-DFB2-D9CAA7D8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7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4E1345-5C3D-446E-EDB2-268A5550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5E755A-5E02-9720-1B4F-B1E64A95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DBC9C-C5FA-1609-9D31-DB05731B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0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67BDD-0DC1-EB7A-D58A-78D44CC7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612ED-E087-EC8F-BBA4-6F4925A9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3A9B0-6E9B-355F-8972-FEDA8B6AE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0A2A9-ED46-612A-F7AC-188550E4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36A480-65FB-67AA-D4B4-A34862E3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8D284-5267-2BB7-1955-FCE55479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6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D63EA-4E54-D8EE-A267-7FFF28C6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596790-E612-FDB9-82DB-EEF0FCF94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272879-5BED-E6E7-BF06-420F38043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3EF6F6-02C3-B70D-4D1A-C5289C2D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A0C54-24CC-1BD3-EDDA-64675B5E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6CA3E0-FE42-79EF-0833-D68BF9C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A8F894-59CD-1E19-12A7-8CA2748C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5DAC89-52BD-8DD2-3FFF-396B4745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AE732-521B-7B7F-E337-543959D9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BD45-748A-4953-9F37-4B072DEE542B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DE581-FE12-9FF6-7CDE-E3DDC484A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D13BB-1B19-E832-987F-669720776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2024-04-21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9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Body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Representative 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7DEDFD-5B86-44E1-27B8-51801A56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1336B0-0625-577D-7E49-05474D53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5" y="463334"/>
            <a:ext cx="7895565" cy="56940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60F679-0885-EAF3-FC46-9E1ADC81E3E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36AF2C-34E7-F19D-789A-218033FC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5C98FD-F45F-B121-296F-F644F5AF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03" y="4296701"/>
            <a:ext cx="297830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SMPL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F25B8D-5600-9642-9201-5353BCDF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5760DC-4AB9-2307-11C6-84FD885CF3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7AD4F-4E6A-56EF-9926-5B93488E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3035E1-32EB-C461-3ED6-2F6B3366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4BE2AC-64B5-46D6-AB91-BE91CA023CB0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11C823-1425-532B-DAF2-D48AA49D2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53" y="994843"/>
            <a:ext cx="6235577" cy="19536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A53641-501C-E5CD-6679-E3E90C003C9A}"/>
              </a:ext>
            </a:extLst>
          </p:cNvPr>
          <p:cNvSpPr txBox="1"/>
          <p:nvPr/>
        </p:nvSpPr>
        <p:spPr>
          <a:xfrm>
            <a:off x="704822" y="884239"/>
            <a:ext cx="765313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SMPL is divided into two sets of parameters: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shape parameters 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pose parameters θ.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7591A1-0085-A018-1A4E-42A12BBF0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0" y="3314544"/>
            <a:ext cx="5785147" cy="30418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5F7839-CD63-8B01-0308-B71016EED5AD}"/>
              </a:ext>
            </a:extLst>
          </p:cNvPr>
          <p:cNvSpPr txBox="1"/>
          <p:nvPr/>
        </p:nvSpPr>
        <p:spPr>
          <a:xfrm>
            <a:off x="7434470" y="4028661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= 23, N = 6980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07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305C9D-5206-E76B-A60C-A08BAABC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126EA-93EB-C016-CE31-8E996FE3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88" y="3764396"/>
            <a:ext cx="3206851" cy="2848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10041E-7E0E-D499-798E-E072C1109D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EC02F-A111-7C09-212C-516E597A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4629BC-B382-69C7-C3D0-243B8AA8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712" y="245166"/>
            <a:ext cx="3365827" cy="3414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55C254-DA5A-15A3-D239-22856CCD889D}"/>
              </a:ext>
            </a:extLst>
          </p:cNvPr>
          <p:cNvSpPr txBox="1"/>
          <p:nvPr/>
        </p:nvSpPr>
        <p:spPr>
          <a:xfrm>
            <a:off x="579340" y="92667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human body model has 10 shape parameters and 24x3=72 pose parameters. Therefore, we can represent an SMPL human body using 10+72=82 numbers.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F24070-96D7-7375-A2E7-ACAC513B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5" y="2999929"/>
            <a:ext cx="6751619" cy="13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06F013-7E60-5DB8-1ECF-296C6BB6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207A8B-0A86-3AF5-0444-7E234C0B71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BF82E-9ECA-62BA-B292-8BE4DF95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1D94EC-830C-FA4C-6BE2-094F4BC0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8" y="1066829"/>
            <a:ext cx="5765464" cy="4724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3E3EDC-B255-9B9F-2CC9-5B214F57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83" y="2407804"/>
            <a:ext cx="5499159" cy="33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1A694-5559-C1D9-4983-68CEC90B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70" y="3031056"/>
            <a:ext cx="4457899" cy="3507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15C0F6-AAC9-9AAF-FCC8-5A58A82A63D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AD9720-E977-7485-D98E-52174DF6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4" y="214570"/>
            <a:ext cx="2655206" cy="1657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9C042-DCDC-D855-46DC-76C7FC47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4" y="1871665"/>
            <a:ext cx="4314603" cy="144888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11EE61-9DC1-EA91-FB98-279BB93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E4729D-CA2F-4D25-D828-2B28D1E75B24}"/>
              </a:ext>
            </a:extLst>
          </p:cNvPr>
          <p:cNvSpPr txBox="1"/>
          <p:nvPr/>
        </p:nvSpPr>
        <p:spPr>
          <a:xfrm>
            <a:off x="2299398" y="1435785"/>
            <a:ext cx="3193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F63B9B-F97C-8A47-7BC6-82794805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1" y="3462212"/>
            <a:ext cx="5478089" cy="3198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BB9BFE-1728-0925-769D-EA07E83C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736" y="621649"/>
            <a:ext cx="4643325" cy="18883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67E66-02FF-2FE1-C574-68B413D9C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C03B61-326A-12A3-FC61-A45B2025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B5A91A-3CB4-8F0B-6CF7-A986B51CD1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F36D1-0470-F50D-DCEF-1F1732AD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B4D25B-CAC8-49FF-E511-CB35B220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57" y="19016"/>
            <a:ext cx="8522525" cy="31847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37A5C7-2B9A-2454-DFF7-22290043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8" y="3428387"/>
            <a:ext cx="4907971" cy="21301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7490D9-4B16-051F-2D54-7F22B8DD5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522" y="3453620"/>
            <a:ext cx="4572235" cy="304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ECC978-16C0-B2DF-A474-1B0D6505A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522" y="4418757"/>
            <a:ext cx="4559534" cy="3937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28270F-445B-5D06-FEB7-DCCF48F683A9}"/>
              </a:ext>
            </a:extLst>
          </p:cNvPr>
          <p:cNvSpPr txBox="1"/>
          <p:nvPr/>
        </p:nvSpPr>
        <p:spPr>
          <a:xfrm>
            <a:off x="5466522" y="37893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vertex offsets due to varying body shapes.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C95A65-9793-92D4-5E02-525B1F007A37}"/>
              </a:ext>
            </a:extLst>
          </p:cNvPr>
          <p:cNvSpPr txBox="1"/>
          <p:nvPr/>
        </p:nvSpPr>
        <p:spPr>
          <a:xfrm>
            <a:off x="5466522" y="4839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vertex offsets due to varying poses.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8AA8A79-3E74-F610-3208-3DB3E0D18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50" y="5863302"/>
            <a:ext cx="3410125" cy="23496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034434E-0E88-8DD7-6B06-81B4FF4DFB81}"/>
              </a:ext>
            </a:extLst>
          </p:cNvPr>
          <p:cNvSpPr txBox="1"/>
          <p:nvPr/>
        </p:nvSpPr>
        <p:spPr>
          <a:xfrm>
            <a:off x="5466522" y="5775099"/>
            <a:ext cx="4810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mean template shape of the human body mesh at a zero pose. It was obtained from the mean of lots of real humans.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139B9A8-2FEE-777D-B2DA-357183933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530" y="5475054"/>
            <a:ext cx="2044805" cy="27306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EA7DAD4-7F88-FDC0-5999-4A59558C2FB7}"/>
              </a:ext>
            </a:extLst>
          </p:cNvPr>
          <p:cNvSpPr txBox="1"/>
          <p:nvPr/>
        </p:nvSpPr>
        <p:spPr>
          <a:xfrm>
            <a:off x="669235" y="6117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linear blend skinning function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0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D2B5DC-DEEB-7A05-3A85-32531560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E71614-ABAA-9C78-A52E-7ED3F863089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E06F1-E729-683A-B68E-26585792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7C0535-EACF-148A-4181-CE0F7A99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463334"/>
            <a:ext cx="5480332" cy="2660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EBE48-E457-EAF3-8572-A5BAEB8E0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12" y="3465513"/>
            <a:ext cx="7277474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0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A0C6F-EDE3-D530-CB84-D9215EC9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A6892D-7063-2B4D-2F75-29F058C53C5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55554-CDC3-FADC-5AB5-3B4399D0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E5B04E-1E9E-64B9-07B2-78FF393CC70F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blend shapes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C370CF-56A3-AC32-3D89-6C4BE24B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" y="1141400"/>
            <a:ext cx="5353325" cy="31307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01E9DF-0AF8-EE6D-E174-FD9D300CFC83}"/>
              </a:ext>
            </a:extLst>
          </p:cNvPr>
          <p:cNvSpPr txBox="1"/>
          <p:nvPr/>
        </p:nvSpPr>
        <p:spPr>
          <a:xfrm>
            <a:off x="6828182" y="1736545"/>
            <a:ext cx="479397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your model has 10,000 vertices and PCA reveals 100 principal shape components, then the matrix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a large 30,000 (3 coordinates for each vertex) by 100-column matrix. Below are 3 vertices 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shapes.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BEB319-A8BE-E241-38EE-1B08CAA0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83" y="4506687"/>
            <a:ext cx="2308132" cy="22147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C729BD-9EAC-8EFB-7A3C-FDD703AB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AF10E8-DFF2-B041-9522-2FE631997C27}"/>
              </a:ext>
            </a:extLst>
          </p:cNvPr>
          <p:cNvSpPr txBox="1"/>
          <p:nvPr/>
        </p:nvSpPr>
        <p:spPr>
          <a:xfrm>
            <a:off x="704822" y="5067279"/>
            <a:ext cx="59809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was trained by a multi-shape data set which  consists of 1786 registrations of 40 individuals (891 registrations spanning 20 females, and 895 registrations spanning 20 males).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22453A-2A38-C083-F388-540C368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3B2670-7333-045F-C7F9-7A812FE0160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2AA10C-4E2E-BECC-89A1-C5CF37993920}"/>
              </a:ext>
            </a:extLst>
          </p:cNvPr>
          <p:cNvSpPr txBox="1"/>
          <p:nvPr/>
        </p:nvSpPr>
        <p:spPr>
          <a:xfrm>
            <a:off x="6048354" y="1581825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 has the following body measurements: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height 170cm, weight 60kg, waist circumference 80cm.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F205A6-DB5E-F0C2-BEE0-6B90F6C6DDF4}"/>
              </a:ext>
            </a:extLst>
          </p:cNvPr>
          <p:cNvSpPr txBox="1"/>
          <p:nvPr/>
        </p:nvSpPr>
        <p:spPr>
          <a:xfrm>
            <a:off x="6294783" y="28863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zh-CN" alt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=[0.5, −0.3, 0.2]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4C6EE5-F797-AF72-2E7C-FF01D8F0E408}"/>
              </a:ext>
            </a:extLst>
          </p:cNvPr>
          <p:cNvSpPr txBox="1"/>
          <p:nvPr/>
        </p:nvSpPr>
        <p:spPr>
          <a:xfrm>
            <a:off x="6294783" y="3465513"/>
            <a:ext cx="5221356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relative to the base model, User A's model will increase in the height principal component (positive coefficient), decrease in the weight principal component (negative coefficient), and have a slight increase in the waist component.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1233A5-5E61-934A-D7AB-58CFA63FA5B2}"/>
              </a:ext>
            </a:extLst>
          </p:cNvPr>
          <p:cNvSpPr txBox="1"/>
          <p:nvPr/>
        </p:nvSpPr>
        <p:spPr>
          <a:xfrm>
            <a:off x="536713" y="1011775"/>
            <a:ext cx="8073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𝛽 </a:t>
            </a:r>
            <a:r>
              <a:rPr lang="en-US" altLang="zh-CN" dirty="0"/>
              <a:t>indicates the size of the 10(generally) principal component offsets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31A049-96A1-2490-583B-BBB99AB9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F183BB-26FF-101A-DF3E-349F2341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21" y="1975053"/>
            <a:ext cx="3752973" cy="3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Linear Blend Skinning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4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51B952-A06C-7717-B70B-1CFB19F2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69F7A-8E23-0270-F9B4-CAA8722D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156A44-041C-57BB-AB2F-DD7C944ECA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702FD-212C-6797-1C22-C76F0DDA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802259-422D-FED7-A460-D81C470A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" y="808161"/>
            <a:ext cx="5385077" cy="5664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E85DF7-F5F5-5A18-1A10-A613DFB5ED95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blend shapes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B9D027-26DC-21C7-D0CB-BA4E62699886}"/>
              </a:ext>
            </a:extLst>
          </p:cNvPr>
          <p:cNvSpPr txBox="1"/>
          <p:nvPr/>
        </p:nvSpPr>
        <p:spPr>
          <a:xfrm>
            <a:off x="6533321" y="10428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θ ∗ indicates the rest pose. 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635CAD-C37B-F783-B120-AD1CAF93C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153" y="2004281"/>
            <a:ext cx="1853916" cy="4409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51383A-7A48-80F1-59FF-2CF8EEB33F5C}"/>
              </a:ext>
            </a:extLst>
          </p:cNvPr>
          <p:cNvSpPr txBox="1"/>
          <p:nvPr/>
        </p:nvSpPr>
        <p:spPr>
          <a:xfrm>
            <a:off x="6533321" y="2609817"/>
            <a:ext cx="378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Represents the offset of the joint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BB7654-2B35-664E-0504-32B933E1F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4" y="3305450"/>
            <a:ext cx="3048157" cy="10287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43F98C-90B1-B1DF-73F9-C60D727974C1}"/>
              </a:ext>
            </a:extLst>
          </p:cNvPr>
          <p:cNvSpPr txBox="1"/>
          <p:nvPr/>
        </p:nvSpPr>
        <p:spPr>
          <a:xfrm>
            <a:off x="6533164" y="4604690"/>
            <a:ext cx="465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Position = Ration Matrix * Old Position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135B99-4DCD-0925-425D-8D6351D318C0}"/>
              </a:ext>
            </a:extLst>
          </p:cNvPr>
          <p:cNvSpPr txBox="1"/>
          <p:nvPr/>
        </p:nvSpPr>
        <p:spPr>
          <a:xfrm>
            <a:off x="6533164" y="5393365"/>
            <a:ext cx="436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 was trained by multi-pose data set within 1700 man and 2100 woman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79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5DEAA8-CF09-D10C-EE77-726DF6C9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99EB0B-9AC9-397A-2B47-45F09F8BCDD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623C4D-A705-7649-F5BD-4F89CF5C9135}"/>
              </a:ext>
            </a:extLst>
          </p:cNvPr>
          <p:cNvSpPr txBox="1"/>
          <p:nvPr/>
        </p:nvSpPr>
        <p:spPr>
          <a:xfrm>
            <a:off x="731768" y="5597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Left Shoulder Joint Rotation Matrix (3x3):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F5EE16-4F83-661E-608D-274278C2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20" y="1005148"/>
            <a:ext cx="18097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B1411C-0DBA-6270-16E9-1843D79F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68" y="1005148"/>
            <a:ext cx="1809750" cy="10953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ECD0D5-D7B8-E871-4179-84F6FE1D6155}"/>
              </a:ext>
            </a:extLst>
          </p:cNvPr>
          <p:cNvSpPr txBox="1"/>
          <p:nvPr/>
        </p:nvSpPr>
        <p:spPr>
          <a:xfrm>
            <a:off x="6361043" y="557338"/>
            <a:ext cx="4785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Right Shoulder Joint Rotation Matrix (3x3):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D00E8-E597-5DAD-A807-FF752F26BD08}"/>
              </a:ext>
            </a:extLst>
          </p:cNvPr>
          <p:cNvSpPr txBox="1"/>
          <p:nvPr/>
        </p:nvSpPr>
        <p:spPr>
          <a:xfrm>
            <a:off x="685799" y="2700012"/>
            <a:ext cx="70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Flatten the left shoulder's rotation matrix into a 9-element vector: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28D399-1460-7C0E-C6AF-D02B5365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20" y="3306883"/>
            <a:ext cx="5219700" cy="3619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EB32DE-AD60-858A-DA2C-B8120BBBF0E8}"/>
              </a:ext>
            </a:extLst>
          </p:cNvPr>
          <p:cNvSpPr txBox="1"/>
          <p:nvPr/>
        </p:nvSpPr>
        <p:spPr>
          <a:xfrm>
            <a:off x="731768" y="4268844"/>
            <a:ext cx="9894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Concatenate both 9-element vectors to form an 18-length pose vector (since we have two joints):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4EBB4-DED4-48E7-0372-7CFDE6FA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67" y="4875715"/>
            <a:ext cx="10448925" cy="361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B3F0D7-D159-392B-FCCC-4E07FB139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1D3328-527A-4D3C-E67B-A3F849EFF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86" y="5732892"/>
            <a:ext cx="4677967" cy="3898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9A7866-D834-143F-A0A3-F165ADBBCAD8}"/>
              </a:ext>
            </a:extLst>
          </p:cNvPr>
          <p:cNvSpPr txBox="1"/>
          <p:nvPr/>
        </p:nvSpPr>
        <p:spPr>
          <a:xfrm>
            <a:off x="5446644" y="575818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Matrix has 207</a:t>
            </a:r>
            <a:r>
              <a:rPr lang="zh-CN" altLang="en-US" dirty="0"/>
              <a:t> </a:t>
            </a:r>
            <a:r>
              <a:rPr lang="en-US" altLang="zh-CN" dirty="0"/>
              <a:t>pose blend shapes</a:t>
            </a:r>
          </a:p>
        </p:txBody>
      </p:sp>
    </p:spTree>
    <p:extLst>
      <p:ext uri="{BB962C8B-B14F-4D97-AF65-F5344CB8AC3E}">
        <p14:creationId xmlns:p14="http://schemas.microsoft.com/office/powerpoint/2010/main" val="168849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F3813C-5008-F359-3090-ACC465C5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283825-ED34-E41B-11D4-DCC955B09AA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12A5-FAAA-59B8-370D-BB09491D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9FCCF0-DBBC-77C8-868E-785BF0DF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FACBDB-B717-3F54-15FF-929A3502D9E2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Location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2AB934-2EC9-389C-304E-55B3A3B5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4" y="1229755"/>
            <a:ext cx="5556536" cy="292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C37412-0275-0BF0-EA91-5A49A5824542}"/>
              </a:ext>
            </a:extLst>
          </p:cNvPr>
          <p:cNvSpPr txBox="1"/>
          <p:nvPr/>
        </p:nvSpPr>
        <p:spPr>
          <a:xfrm>
            <a:off x="1464365" y="4923676"/>
            <a:ext cx="702365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regression matrix, learned from examples of different human bodies in various postures.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matrix.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2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E099AD-737D-BCD8-A5AB-90696D36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1FEB17-31CB-7133-C06E-D5277ADA286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4C27F-01A9-7F67-071C-16058BAF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0F996-190C-462F-00F4-23BC9DC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28" y="1246148"/>
            <a:ext cx="5759746" cy="4140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8842A2-0316-C073-3885-25696FEF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B8E2B7-0A49-2574-51B3-239BCDED0321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AB2F64-B169-7258-57BE-47C5A240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BD2F00-8BE3-9B60-B5BF-BD7C4705ABA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DF7147-D162-235E-8620-432FD9B8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BAA9BE-3285-33D4-D0C9-9C1D32EA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9699C3-605D-2210-D902-3BC58BD8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84" y="1305132"/>
            <a:ext cx="6924675" cy="52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7EC392-5B1A-4378-069C-7F5F2DB69108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7BA5C2-917C-DE15-5D96-8AF9D38E0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84" y="2477948"/>
            <a:ext cx="6772275" cy="5238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2D3F64-C57B-FE70-3A7A-0BE30FF4BD25}"/>
              </a:ext>
            </a:extLst>
          </p:cNvPr>
          <p:cNvSpPr txBox="1"/>
          <p:nvPr/>
        </p:nvSpPr>
        <p:spPr>
          <a:xfrm>
            <a:off x="704822" y="3392385"/>
            <a:ext cx="1064812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first train {J, W, P} using our multi-pose dataset and then train {T¯, S} using our multi-shape dataset.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52EEBF6-C2F5-C033-F143-3D6F3CFF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783" y="4964369"/>
            <a:ext cx="2143125" cy="3905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CE400E-A77E-E93A-68B3-F6C9A2EEA8DB}"/>
              </a:ext>
            </a:extLst>
          </p:cNvPr>
          <p:cNvSpPr txBox="1"/>
          <p:nvPr/>
        </p:nvSpPr>
        <p:spPr>
          <a:xfrm>
            <a:off x="784984" y="49029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train separate models for men and women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6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8C0231-1D19-7ACC-FBC0-27F35007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E3A855-AB7E-4501-795E-8D856AF0F54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9011DF-E392-0C61-4890-5FA688D0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672D5F-0EB0-A074-6963-F880FC45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56DBDE-6042-5AE9-2BEF-E9BF809F3333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Pose parameter training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40202F-10C0-07E7-DE8D-9CEC052507C2}"/>
              </a:ext>
            </a:extLst>
          </p:cNvPr>
          <p:cNvSpPr txBox="1"/>
          <p:nvPr/>
        </p:nvSpPr>
        <p:spPr>
          <a:xfrm>
            <a:off x="1258956" y="631920"/>
            <a:ext cx="7156174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SMPL model, regularization typically involves several aspects: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Displacement Regularization (E_D)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Location Regularization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Regularization (</a:t>
            </a:r>
            <a:r>
              <a:rPr lang="zh-CN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Skinning Weight Regularization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Regularization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_Y)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3FA37B-A3FA-7349-3BE2-9FBBF9C6C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058" y="4604284"/>
            <a:ext cx="7440963" cy="1087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534773-24C2-C098-AF4B-873415D95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46" y="5834472"/>
            <a:ext cx="4990490" cy="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87DA59-3D7E-496E-0392-0CF5BBEC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932087-B309-5A8E-4D28-C1DDA14883A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B792D1-CDF5-8CD5-AD51-F3B175B4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F20E37-803F-B191-D3F2-28862564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004D61-E15F-E369-17F6-9C5CAF8AF090}"/>
              </a:ext>
            </a:extLst>
          </p:cNvPr>
          <p:cNvSpPr txBox="1"/>
          <p:nvPr/>
        </p:nvSpPr>
        <p:spPr>
          <a:xfrm>
            <a:off x="921402" y="172041"/>
            <a:ext cx="514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Displacement Regularization(E_D)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288DB6-3DB4-5DC2-0890-13B3852D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06" y="1432280"/>
            <a:ext cx="7220632" cy="34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8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173056-26FC-56DE-C019-5B4F4E19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EA85-EF1C-62B4-09D7-F7B71CBB278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A2D9A-1CA5-3F4B-1FF4-232D3A3B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B02617-406F-0DDE-12C9-2636DFE8CEB9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Symmetry Regularization (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_Y)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92CF87-9A55-11EB-CADE-4F9F6E65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7DD2CA-E6D6-E659-027C-EAC89D55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98" y="946296"/>
            <a:ext cx="6322106" cy="2695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529127-90F6-0A4E-9850-E584F9BB6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63" y="3842518"/>
            <a:ext cx="10266464" cy="23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70BED2-43C1-C8ED-A696-13D383CA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73DAF1-A934-EE3F-7BCB-E1E9265C0C9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C546C8-8D33-86EC-A934-7BAC0B31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515DB5-C251-9C20-F34E-EE6BC635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779117-5C83-E537-81D8-5665EB857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81" y="1278715"/>
            <a:ext cx="7721331" cy="3094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7A30EB-7A6C-7344-8643-5925AE685365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Location Regularization 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𝐽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3AF69D-9000-903B-8528-B25D20BB6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06" y="4938082"/>
            <a:ext cx="450988" cy="5085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007D10-580E-0A50-8D76-97A43110B217}"/>
              </a:ext>
            </a:extLst>
          </p:cNvPr>
          <p:cNvSpPr txBox="1"/>
          <p:nvPr/>
        </p:nvSpPr>
        <p:spPr>
          <a:xfrm>
            <a:off x="1858094" y="5081428"/>
            <a:ext cx="839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 the transformation matrix that can transform the vertex location to the joint location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27B95-FD04-C039-4786-F4A84A46A104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Skinning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B3D8EC-349F-3236-99D9-6986A3B6FDA0}"/>
              </a:ext>
            </a:extLst>
          </p:cNvPr>
          <p:cNvSpPr txBox="1"/>
          <p:nvPr/>
        </p:nvSpPr>
        <p:spPr>
          <a:xfrm>
            <a:off x="934473" y="1472658"/>
            <a:ext cx="6363075" cy="12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vertex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position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𝑣𝑗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object space (animated mesh) of the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𝑖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bone with transformation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𝑇𝑖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Then, the world space position of vertex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given by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915491-BC9F-5B60-C30E-85D8C777F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88" y="1411211"/>
            <a:ext cx="1697727" cy="5854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EB6DA6-48B5-4381-5245-E8CB9028B151}"/>
              </a:ext>
            </a:extLst>
          </p:cNvPr>
          <p:cNvSpPr txBox="1"/>
          <p:nvPr/>
        </p:nvSpPr>
        <p:spPr>
          <a:xfrm>
            <a:off x="969617" y="710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skin vertex is assigned to exactly one bone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435321-A541-8487-08DD-D60841792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70" y="3014949"/>
            <a:ext cx="6559865" cy="24873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2711F1-A423-D8FA-BC2C-84F36A814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344" y="5940501"/>
            <a:ext cx="4188315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CB993-9110-D090-7941-6B040F76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E229D9-D07C-AB99-237C-B00F194C6CF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8A49BD-2E59-A694-C830-F8978214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669149-8659-2702-0F7A-3DAA89D33DFA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Regularization 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4F28D0-31C0-790A-A2C3-D0E6C217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426A8B-E04B-7325-E631-6884267B5107}"/>
              </a:ext>
            </a:extLst>
          </p:cNvPr>
          <p:cNvSpPr txBox="1"/>
          <p:nvPr/>
        </p:nvSpPr>
        <p:spPr>
          <a:xfrm>
            <a:off x="979374" y="3059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781B4D-4119-4741-1250-B74F24DD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02" y="874822"/>
            <a:ext cx="6153972" cy="19570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DCA8-15E8-AA2F-6DA3-AD62B58C3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0" y="3656804"/>
            <a:ext cx="2876698" cy="7556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4393AD-79D3-88F6-8CDB-A7FF18B9149D}"/>
              </a:ext>
            </a:extLst>
          </p:cNvPr>
          <p:cNvSpPr txBox="1"/>
          <p:nvPr/>
        </p:nvSpPr>
        <p:spPr>
          <a:xfrm>
            <a:off x="1053548" y="4646616"/>
            <a:ext cx="264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 is row and n is column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7FA3C4-1775-2673-CDDF-61A8AEEB7E18}"/>
              </a:ext>
            </a:extLst>
          </p:cNvPr>
          <p:cNvSpPr txBox="1"/>
          <p:nvPr/>
        </p:nvSpPr>
        <p:spPr>
          <a:xfrm>
            <a:off x="4704522" y="3723286"/>
            <a:ext cx="451236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size of the matrix elements and is a way of measuring the overall size of the matrix.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D90FEB-E293-D8DA-8F90-01BCBA41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3E2876-8B67-45C1-53F0-09C03CC7D27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90B6E-F0FC-2D61-F70E-D65D58E0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B969E1-1C17-3D53-752E-1C414A4BA299}"/>
              </a:ext>
            </a:extLst>
          </p:cNvPr>
          <p:cNvSpPr txBox="1"/>
          <p:nvPr/>
        </p:nvSpPr>
        <p:spPr>
          <a:xfrm>
            <a:off x="921402" y="172041"/>
            <a:ext cx="223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0ADFE7-0A10-5852-1C99-25A490D5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2" y="1978101"/>
            <a:ext cx="4432040" cy="41077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8C2BCD-D318-4E32-C602-07B0D13313A4}"/>
              </a:ext>
            </a:extLst>
          </p:cNvPr>
          <p:cNvSpPr txBox="1"/>
          <p:nvPr/>
        </p:nvSpPr>
        <p:spPr>
          <a:xfrm>
            <a:off x="6062499" y="1832252"/>
            <a:ext cx="504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green line is overfitting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F467F9-AD47-B483-DA32-823CDFEF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556" y="1158405"/>
            <a:ext cx="7495545" cy="4811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48C240-AF12-B693-6140-A1B83BDEE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12" y="2651255"/>
            <a:ext cx="5931429" cy="5258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C1C2FD-D5FA-7A56-BA81-30A2C8C14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112" y="3523115"/>
            <a:ext cx="5341277" cy="5086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C61EC9-320A-805E-F144-582967C3068F}"/>
              </a:ext>
            </a:extLst>
          </p:cNvPr>
          <p:cNvSpPr txBox="1"/>
          <p:nvPr/>
        </p:nvSpPr>
        <p:spPr>
          <a:xfrm>
            <a:off x="6155634" y="4409126"/>
            <a:ext cx="3909391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the change to be slow,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close to 0.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5637F8-6FCB-1A39-135F-0B96064FF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6E327F-A9A3-4B0F-2CBE-76DE963F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193F51-153C-5442-549A-06FA458D49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B81994-04A0-8A36-BCE0-E0D17265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501C9C-976C-5613-B036-22D3572E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6A4CDD-D5F6-CFC3-8E3E-F063DA48110F}"/>
              </a:ext>
            </a:extLst>
          </p:cNvPr>
          <p:cNvSpPr txBox="1"/>
          <p:nvPr/>
        </p:nvSpPr>
        <p:spPr>
          <a:xfrm>
            <a:off x="405398" y="1048642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helps control the influence of each bone on the vertices within its range of influence, avoiding unrealistic effects from excessively large weights.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23104E-8A9E-A9A5-015C-D2A553D3D31A}"/>
              </a:ext>
            </a:extLst>
          </p:cNvPr>
          <p:cNvSpPr txBox="1"/>
          <p:nvPr/>
        </p:nvSpPr>
        <p:spPr>
          <a:xfrm>
            <a:off x="921402" y="172041"/>
            <a:ext cx="492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Skinning Weight Regularization 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𝑊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2A702B-EAAA-6558-B3DE-73B75E04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13" y="2814204"/>
            <a:ext cx="5321875" cy="1554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1149B7-83D2-552D-CE74-92ECA4F2D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398" y="1983456"/>
            <a:ext cx="5499112" cy="47703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CA1116-F539-EBD4-AC60-FB1265884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13" y="4710007"/>
            <a:ext cx="5428029" cy="18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854FEC-A994-6B26-E96A-2CE18AAD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F9E945-F9BB-C664-88EA-2B08CE9138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76F0D-6421-1996-0373-82E97385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C8465A-228D-81FC-FC92-6655C6F9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7A4B74-6EA9-F475-CEFD-49CEBC8ADE03}"/>
              </a:ext>
            </a:extLst>
          </p:cNvPr>
          <p:cNvSpPr txBox="1"/>
          <p:nvPr/>
        </p:nvSpPr>
        <p:spPr>
          <a:xfrm>
            <a:off x="921402" y="172041"/>
            <a:ext cx="492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Regression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6BF641-5F15-3144-ED95-2F4D2CCB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6" y="1093485"/>
            <a:ext cx="5207268" cy="367048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EEEFB5E-72BB-7B57-F0E3-5A32C9E847ED}"/>
              </a:ext>
            </a:extLst>
          </p:cNvPr>
          <p:cNvSpPr/>
          <p:nvPr/>
        </p:nvSpPr>
        <p:spPr>
          <a:xfrm>
            <a:off x="2969801" y="2610679"/>
            <a:ext cx="754060" cy="318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434DFC-EBD3-0945-C400-B99C2CFCEAF0}"/>
              </a:ext>
            </a:extLst>
          </p:cNvPr>
          <p:cNvSpPr txBox="1"/>
          <p:nvPr/>
        </p:nvSpPr>
        <p:spPr>
          <a:xfrm>
            <a:off x="6420679" y="926670"/>
            <a:ext cx="4747591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non-negative linear regression to optimization. After optimization, fewer vertices are needed to define the joints accurately, reducing complexity and potentially increasing computational efficiency.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5754DC-D8B9-9E20-BA06-F9F67543F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6" y="4988828"/>
            <a:ext cx="5743903" cy="17974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3DB18C-9DB6-27B8-DA75-33833C63F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679" y="3530909"/>
            <a:ext cx="4844513" cy="5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09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8B9C1E-7A20-C658-386F-7A4F1598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FDCCA4-35D5-CAF8-70A0-8E78EC12DD6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5C5F0B-3BDC-FA49-9FFF-A84A00A09B53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Shape parameter training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02BA24-00F9-7B5A-5317-AAB8A863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AE0736-BCEB-A00F-50E9-1012599A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" y="1103393"/>
            <a:ext cx="5207268" cy="48897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2854D9-803D-24AF-593C-0877883B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12CA63-7A57-4465-0AEF-11E35B4771BC}"/>
              </a:ext>
            </a:extLst>
          </p:cNvPr>
          <p:cNvSpPr txBox="1"/>
          <p:nvPr/>
        </p:nvSpPr>
        <p:spPr>
          <a:xfrm>
            <a:off x="9289023" y="1420602"/>
            <a:ext cx="346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 edge of the model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D21703-8243-1355-0799-4E6F1AF19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360" y="1420602"/>
            <a:ext cx="2741014" cy="4008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8C5701-F1EB-B108-0D86-C6FE7C610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28" y="2393171"/>
            <a:ext cx="1438590" cy="4681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23D47CA-4A1F-CE2A-7F09-1A0B4A2729F6}"/>
              </a:ext>
            </a:extLst>
          </p:cNvPr>
          <p:cNvSpPr txBox="1"/>
          <p:nvPr/>
        </p:nvSpPr>
        <p:spPr>
          <a:xfrm>
            <a:off x="8725807" y="2442561"/>
            <a:ext cx="346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mesh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72C2C58-4025-89E7-60E3-3761AA60A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015" y="3600643"/>
            <a:ext cx="769566" cy="64713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868482-9246-6D06-D576-9A7F64F85494}"/>
              </a:ext>
            </a:extLst>
          </p:cNvPr>
          <p:cNvSpPr txBox="1"/>
          <p:nvPr/>
        </p:nvSpPr>
        <p:spPr>
          <a:xfrm>
            <a:off x="8177570" y="3891752"/>
            <a:ext cx="308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shape from multi-pose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EE6172-279C-1712-7531-B772F4BD2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672" y="4682683"/>
            <a:ext cx="723909" cy="75471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68F9822-B33D-47B7-E8B7-E04BC75B30EB}"/>
              </a:ext>
            </a:extLst>
          </p:cNvPr>
          <p:cNvSpPr txBox="1"/>
          <p:nvPr/>
        </p:nvSpPr>
        <p:spPr>
          <a:xfrm>
            <a:off x="7766867" y="5007497"/>
            <a:ext cx="420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joint location from multi-pose</a:t>
            </a:r>
          </a:p>
        </p:txBody>
      </p:sp>
    </p:spTree>
    <p:extLst>
      <p:ext uri="{BB962C8B-B14F-4D97-AF65-F5344CB8AC3E}">
        <p14:creationId xmlns:p14="http://schemas.microsoft.com/office/powerpoint/2010/main" val="10297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BBDDAC-ED6B-3CC1-98EC-065BBC14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7F3CBC-486C-EEA5-A08B-195215249D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976FB-56BE-DE8B-FEBC-A84B6FFC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3D5721-D512-0108-9894-288DA7BA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27" y="1251348"/>
            <a:ext cx="6813365" cy="32411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8F4B08-1272-33D6-22CD-0AEF5925A9FE}"/>
              </a:ext>
            </a:extLst>
          </p:cNvPr>
          <p:cNvSpPr/>
          <p:nvPr/>
        </p:nvSpPr>
        <p:spPr>
          <a:xfrm>
            <a:off x="3832379" y="3094383"/>
            <a:ext cx="4219749" cy="2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31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FC100D-12FD-8E12-08E2-60378D48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FD2DF6-DCC4-A31A-DEA6-A723B251BEA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49B51-7399-CD2F-3414-66E7F519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B7AAAE-A8E4-41DC-B320-E3A46A7A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71B1FC-92AB-E77E-A51F-81EBB74763D2}"/>
              </a:ext>
            </a:extLst>
          </p:cNvPr>
          <p:cNvSpPr txBox="1"/>
          <p:nvPr/>
        </p:nvSpPr>
        <p:spPr>
          <a:xfrm>
            <a:off x="921402" y="172041"/>
            <a:ext cx="223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9DB4CF-C5A7-0E63-CE36-8BC96A52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69" y="1791735"/>
            <a:ext cx="9216801" cy="26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6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4422515-89E7-C540-7D3D-30644AC49C25}"/>
              </a:ext>
            </a:extLst>
          </p:cNvPr>
          <p:cNvGrpSpPr/>
          <p:nvPr/>
        </p:nvGrpSpPr>
        <p:grpSpPr>
          <a:xfrm>
            <a:off x="846714" y="2291720"/>
            <a:ext cx="3270571" cy="4304194"/>
            <a:chOff x="968960" y="2529418"/>
            <a:chExt cx="3270571" cy="430419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F54667C-4DCF-2DDD-B998-EBD8E752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960" y="2529418"/>
              <a:ext cx="3270571" cy="430419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4DC0AF5-6E63-4A00-1FC5-FBA24EF8C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6731" y="2881648"/>
              <a:ext cx="432078" cy="398322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57FF0AF4-D459-275D-24DE-07BBF85EFA01}"/>
              </a:ext>
            </a:extLst>
          </p:cNvPr>
          <p:cNvSpPr txBox="1"/>
          <p:nvPr/>
        </p:nvSpPr>
        <p:spPr>
          <a:xfrm>
            <a:off x="605726" y="396583"/>
            <a:ext cx="412582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know the global position, then we can get  joint j in animated mesh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6E20D18-1F37-96C9-2552-12F1781B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13" y="1528525"/>
            <a:ext cx="1933575" cy="5048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E4F7FD1-8D2E-7B80-703D-56D029F12400}"/>
              </a:ext>
            </a:extLst>
          </p:cNvPr>
          <p:cNvSpPr txBox="1"/>
          <p:nvPr/>
        </p:nvSpPr>
        <p:spPr>
          <a:xfrm>
            <a:off x="6308035" y="3965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Skinning Limitations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8C1CDD4-0D41-9109-FC3F-6AB7EC368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485" y="2291720"/>
            <a:ext cx="3496493" cy="238154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1E132C1-2101-BB2E-F07E-40EBEFB68F53}"/>
              </a:ext>
            </a:extLst>
          </p:cNvPr>
          <p:cNvSpPr txBox="1"/>
          <p:nvPr/>
        </p:nvSpPr>
        <p:spPr>
          <a:xfrm>
            <a:off x="6725478" y="1091739"/>
            <a:ext cx="377024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lead to unrealistic non-smooth deformations near joints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27B95-FD04-C039-4786-F4A84A46A104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Blend Skinning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CE590A-05C2-36CC-5474-E372DBC99DD8}"/>
              </a:ext>
            </a:extLst>
          </p:cNvPr>
          <p:cNvSpPr txBox="1"/>
          <p:nvPr/>
        </p:nvSpPr>
        <p:spPr>
          <a:xfrm>
            <a:off x="1080053" y="1065001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each skin vertex to more than one bone.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discontinuity by linearly blending vertices near the joint.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F41EB0-489B-0F0E-FEEE-3C878F8B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33" y="1088064"/>
            <a:ext cx="2822712" cy="468187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2A41375-FF29-47E9-2023-26F41A32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53" y="4083173"/>
            <a:ext cx="5844208" cy="2600999"/>
          </a:xfrm>
          <a:prstGeom prst="rect">
            <a:avLst/>
          </a:prstGeom>
          <a:noFill/>
          <a:ln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Where: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number of matrices.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vertex position.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weight associated.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transformation matrix.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AD2561E4-11F9-223A-65DD-E4101F7ED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828423"/>
              </p:ext>
            </p:extLst>
          </p:nvPr>
        </p:nvGraphicFramePr>
        <p:xfrm>
          <a:off x="1575521" y="5075489"/>
          <a:ext cx="271670" cy="33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39680" progId="Equation.3">
                  <p:embed/>
                </p:oleObj>
              </mc:Choice>
              <mc:Fallback>
                <p:oleObj name="Equation" r:id="rId5" imgW="114120" imgH="139680" progId="Equation.3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3A871CAD-25AC-1348-71F3-F09BACBF03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521" y="5075489"/>
                        <a:ext cx="271670" cy="333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CD72D16B-13ED-02EA-AF53-9A9269A66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903146"/>
              </p:ext>
            </p:extLst>
          </p:nvPr>
        </p:nvGraphicFramePr>
        <p:xfrm>
          <a:off x="1505824" y="5345571"/>
          <a:ext cx="411063" cy="53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ECC69689-0C26-0115-01CD-9FC3BDD87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824" y="5345571"/>
                        <a:ext cx="411063" cy="530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0195BC35-DE19-851E-248A-6F86EB9A0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54743"/>
              </p:ext>
            </p:extLst>
          </p:nvPr>
        </p:nvGraphicFramePr>
        <p:xfrm>
          <a:off x="1505824" y="5885154"/>
          <a:ext cx="392669" cy="3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3">
                  <p:embed/>
                </p:oleObj>
              </mc:Choice>
              <mc:Fallback>
                <p:oleObj name="Equation" r:id="rId9" imgW="228600" imgH="228600" progId="Equation.3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02DE0669-0E26-B5AE-E92A-5DA4D07A1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824" y="5885154"/>
                        <a:ext cx="392669" cy="392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21595340-8301-9776-74A8-EA3E328BE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309804"/>
              </p:ext>
            </p:extLst>
          </p:nvPr>
        </p:nvGraphicFramePr>
        <p:xfrm>
          <a:off x="1575521" y="4661023"/>
          <a:ext cx="287992" cy="31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E6528064-FA76-028C-A427-7AF8C5CEA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521" y="4661023"/>
                        <a:ext cx="287992" cy="3161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2C7523D-5103-0F24-81DE-80C4A0FE01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5824" y="3148032"/>
            <a:ext cx="52101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2ABE2F-10B5-C193-3ACD-A7A1854C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E58DD6-2173-30ED-C904-3DB24D7EE6E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16AC00-B9BA-A010-CC7E-3434C8D7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79A598-79AE-8903-2296-9BAA0FBF8986}"/>
              </a:ext>
            </a:extLst>
          </p:cNvPr>
          <p:cNvSpPr txBox="1"/>
          <p:nvPr/>
        </p:nvSpPr>
        <p:spPr>
          <a:xfrm>
            <a:off x="720778" y="1178461"/>
            <a:ext cx="6096000" cy="175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vertex can be attached to more than one joint/bone with adjustable weights that control how much each joint affects it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Rarely more than 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553DBC-81B8-F81C-9E69-FF3E97BB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04" y="926670"/>
            <a:ext cx="4237087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9690C7-D319-0B9D-CA16-9D03E0A2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6187E-1092-F06D-5683-3FB1F116EB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2E4D1-FEEA-677B-CC1F-106843AE141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71E9E-8940-5AF6-3D7A-D9FDCA11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CFCF2-A02A-C7DD-E445-599D06DB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43" y="1044628"/>
            <a:ext cx="4542934" cy="3321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04496F-7680-A239-88AA-A966879B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7" y="991620"/>
            <a:ext cx="6697381" cy="42550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8DA8CC-D3AB-36DA-E840-D692433EC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9690C7-D319-0B9D-CA16-9D03E0A2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6187E-1092-F06D-5683-3FB1F116EB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2E4D1-FEEA-677B-CC1F-106843AE141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71E9E-8940-5AF6-3D7A-D9FDCA11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8DA8CC-D3AB-36DA-E840-D692433E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E13F90-4123-801E-ECA2-85B4B7A6F1C8}"/>
              </a:ext>
            </a:extLst>
          </p:cNvPr>
          <p:cNvSpPr txBox="1"/>
          <p:nvPr/>
        </p:nvSpPr>
        <p:spPr>
          <a:xfrm>
            <a:off x="1166191" y="1245849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Euclidean distance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•Surround the bones with the inner and outer capsules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•If the vertex is inside only one inner capsule, the weight of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bone is 1, and the rest are 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C47D5B-BF9D-9AFF-AD8A-1DCFCB4B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337" y="3957235"/>
            <a:ext cx="5924854" cy="220356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9C2359-1146-9132-B7D2-9A9B0C2EA398}"/>
              </a:ext>
            </a:extLst>
          </p:cNvPr>
          <p:cNvCxnSpPr/>
          <p:nvPr/>
        </p:nvCxnSpPr>
        <p:spPr>
          <a:xfrm flipV="1">
            <a:off x="6440557" y="3684104"/>
            <a:ext cx="821634" cy="81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ED1DB20-2189-3BBB-1A9C-35D3D17A8744}"/>
              </a:ext>
            </a:extLst>
          </p:cNvPr>
          <p:cNvCxnSpPr/>
          <p:nvPr/>
        </p:nvCxnSpPr>
        <p:spPr>
          <a:xfrm flipV="1">
            <a:off x="6294783" y="4757530"/>
            <a:ext cx="1782417" cy="30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ED568BD-6C3E-A8DE-60A6-A58F66ED0E17}"/>
              </a:ext>
            </a:extLst>
          </p:cNvPr>
          <p:cNvSpPr txBox="1"/>
          <p:nvPr/>
        </p:nvSpPr>
        <p:spPr>
          <a:xfrm>
            <a:off x="6911009" y="3365917"/>
            <a:ext cx="104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52792E-6B69-EF8F-1DF6-52FBF3DC3F59}"/>
              </a:ext>
            </a:extLst>
          </p:cNvPr>
          <p:cNvSpPr txBox="1"/>
          <p:nvPr/>
        </p:nvSpPr>
        <p:spPr>
          <a:xfrm>
            <a:off x="8186820" y="4499113"/>
            <a:ext cx="1493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Inner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99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459185-772D-B328-E2AB-E171EF6B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BF9C69-2EA2-FA28-FE2B-616AC0E74B4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CEB7D-6D6E-D8AD-B257-5D6065DB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C61EC5-3F15-1F8D-6F87-958032BDF459}"/>
              </a:ext>
            </a:extLst>
          </p:cNvPr>
          <p:cNvSpPr txBox="1"/>
          <p:nvPr/>
        </p:nvSpPr>
        <p:spPr>
          <a:xfrm>
            <a:off x="1367576" y="1145161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inside multiple inner capsules, compute the distance to each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bone, and set the weights inversely proportional to the distance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normalization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A4ABF-1CEF-EBEE-0CD2-7205AECA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47" y="2941983"/>
            <a:ext cx="3522023" cy="2533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73E76B-7AD9-9F08-64F3-9794F879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74" y="3177981"/>
            <a:ext cx="4680191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5396</TotalTime>
  <Words>948</Words>
  <Application>Microsoft Office PowerPoint</Application>
  <PresentationFormat>宽屏</PresentationFormat>
  <Paragraphs>140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21</cp:revision>
  <dcterms:created xsi:type="dcterms:W3CDTF">2024-04-03T11:02:48Z</dcterms:created>
  <dcterms:modified xsi:type="dcterms:W3CDTF">2024-04-21T13:32:42Z</dcterms:modified>
</cp:coreProperties>
</file>